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42888" y="814388"/>
            <a:ext cx="7140575" cy="401637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62709" y="5089078"/>
            <a:ext cx="6101309" cy="482104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09794" cy="53535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91" name="PlaceHolder 4"/>
          <p:cNvSpPr>
            <a:spLocks noGrp="1"/>
          </p:cNvSpPr>
          <p:nvPr>
            <p:ph type="dt"/>
          </p:nvPr>
        </p:nvSpPr>
        <p:spPr>
          <a:xfrm>
            <a:off x="4316933" y="0"/>
            <a:ext cx="3309794" cy="53535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92" name="PlaceHolder 5"/>
          <p:cNvSpPr>
            <a:spLocks noGrp="1"/>
          </p:cNvSpPr>
          <p:nvPr>
            <p:ph type="ftr"/>
          </p:nvPr>
        </p:nvSpPr>
        <p:spPr>
          <a:xfrm>
            <a:off x="0" y="10178517"/>
            <a:ext cx="3309794" cy="53535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3" name="PlaceHolder 6"/>
          <p:cNvSpPr>
            <a:spLocks noGrp="1"/>
          </p:cNvSpPr>
          <p:nvPr>
            <p:ph type="sldNum"/>
          </p:nvPr>
        </p:nvSpPr>
        <p:spPr>
          <a:xfrm>
            <a:off x="4316933" y="10178517"/>
            <a:ext cx="3309794" cy="53535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4BEBC008-D6C8-4A6E-9704-AE548BC89FE4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46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713" y="746125"/>
            <a:ext cx="6632575" cy="3730625"/>
          </a:xfrm>
          <a:prstGeom prst="rect">
            <a:avLst/>
          </a:prstGeom>
        </p:spPr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85712" y="4725083"/>
            <a:ext cx="5485694" cy="447544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spc="-1">
              <a:latin typeface="Arial"/>
            </a:endParaRPr>
          </a:p>
        </p:txBody>
      </p:sp>
      <p:sp>
        <p:nvSpPr>
          <p:cNvPr id="214" name="CustomShape 3"/>
          <p:cNvSpPr/>
          <p:nvPr/>
        </p:nvSpPr>
        <p:spPr>
          <a:xfrm>
            <a:off x="3884731" y="9448362"/>
            <a:ext cx="2970933" cy="4967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432" tIns="45216" rIns="90432" bIns="45216" anchor="b">
            <a:noAutofit/>
          </a:bodyPr>
          <a:lstStyle/>
          <a:p>
            <a:pPr algn="r">
              <a:lnSpc>
                <a:spcPct val="100000"/>
              </a:lnSpc>
            </a:pPr>
            <a:fld id="{41BF0788-9BD9-44CC-A32C-61E835D47F0F}" type="slidenum">
              <a:rPr lang="ru-RU" sz="1200" spc="-1">
                <a:latin typeface="Times New Roman"/>
              </a:rPr>
              <a:t>10</a:t>
            </a:fld>
            <a:endParaRPr lang="ru-RU" sz="1200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3673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817560" y="2349360"/>
            <a:ext cx="7174800" cy="623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817560" y="2349360"/>
            <a:ext cx="7174800" cy="623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 fontScale="49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0" y="3828960"/>
            <a:ext cx="9143280" cy="13136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DCF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0" y="0"/>
            <a:ext cx="9143280" cy="38282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DCF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2826360"/>
            <a:ext cx="9143280" cy="171396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0" y="1200240"/>
            <a:ext cx="9143280" cy="382824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0" y="2900160"/>
            <a:ext cx="9143280" cy="22424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DCF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0" y="0"/>
            <a:ext cx="9143280" cy="28994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DCF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0" y="1989360"/>
            <a:ext cx="9143280" cy="171396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0" y="1200240"/>
            <a:ext cx="9143280" cy="382824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PlaceHolder 9"/>
          <p:cNvSpPr>
            <a:spLocks noGrp="1"/>
          </p:cNvSpPr>
          <p:nvPr>
            <p:ph type="title"/>
          </p:nvPr>
        </p:nvSpPr>
        <p:spPr>
          <a:xfrm>
            <a:off x="817560" y="2349360"/>
            <a:ext cx="7174800" cy="1344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0" y="3828960"/>
            <a:ext cx="9143280" cy="13136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DCF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0" y="0"/>
            <a:ext cx="9143280" cy="38282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4DCF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3"/>
          <p:cNvSpPr/>
          <p:nvPr/>
        </p:nvSpPr>
        <p:spPr>
          <a:xfrm>
            <a:off x="0" y="2826360"/>
            <a:ext cx="9143280" cy="171396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CustomShape 4"/>
          <p:cNvSpPr/>
          <p:nvPr/>
        </p:nvSpPr>
        <p:spPr>
          <a:xfrm>
            <a:off x="0" y="1200240"/>
            <a:ext cx="9143280" cy="382824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PlaceHolder 5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Line 1"/>
          <p:cNvSpPr/>
          <p:nvPr/>
        </p:nvSpPr>
        <p:spPr>
          <a:xfrm>
            <a:off x="0" y="141480"/>
            <a:ext cx="9144000" cy="0"/>
          </a:xfrm>
          <a:prstGeom prst="line">
            <a:avLst/>
          </a:prstGeom>
          <a:ln w="22212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5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3708000" y="513360"/>
            <a:ext cx="1727640" cy="799200"/>
          </a:xfrm>
          <a:prstGeom prst="rect">
            <a:avLst/>
          </a:prstGeom>
          <a:ln w="9360">
            <a:noFill/>
          </a:ln>
        </p:spPr>
      </p:pic>
      <p:sp>
        <p:nvSpPr>
          <p:cNvPr id="96" name="Line 2"/>
          <p:cNvSpPr/>
          <p:nvPr/>
        </p:nvSpPr>
        <p:spPr>
          <a:xfrm>
            <a:off x="0" y="3435840"/>
            <a:ext cx="9144000" cy="0"/>
          </a:xfrm>
          <a:prstGeom prst="line">
            <a:avLst/>
          </a:prstGeom>
          <a:ln w="108000">
            <a:solidFill>
              <a:schemeClr val="accent6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Line 3"/>
          <p:cNvSpPr/>
          <p:nvPr/>
        </p:nvSpPr>
        <p:spPr>
          <a:xfrm>
            <a:off x="0" y="4897080"/>
            <a:ext cx="9144000" cy="0"/>
          </a:xfrm>
          <a:prstGeom prst="line">
            <a:avLst/>
          </a:prstGeom>
          <a:ln w="44460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CustomShape 4"/>
          <p:cNvSpPr/>
          <p:nvPr/>
        </p:nvSpPr>
        <p:spPr>
          <a:xfrm>
            <a:off x="-9360" y="4563360"/>
            <a:ext cx="9143280" cy="43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МВД по Республике Бурятия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99" name="Picture 2" descr="C:\Мои документы\Личное\Коллегии\2009\1 полугодие\Оформление\Заготовки\Карта Бурятии белая copy.gif"/>
          <p:cNvPicPr/>
          <p:nvPr/>
        </p:nvPicPr>
        <p:blipFill>
          <a:blip r:embed="rId3"/>
          <a:stretch/>
        </p:blipFill>
        <p:spPr>
          <a:xfrm>
            <a:off x="423000" y="4596480"/>
            <a:ext cx="713520" cy="492120"/>
          </a:xfrm>
          <a:prstGeom prst="rect">
            <a:avLst/>
          </a:prstGeom>
          <a:ln>
            <a:noFill/>
          </a:ln>
          <a:effectLst>
            <a:outerShdw blurRad="292100" dist="138988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0" name="CustomShape 5"/>
          <p:cNvSpPr/>
          <p:nvPr/>
        </p:nvSpPr>
        <p:spPr>
          <a:xfrm>
            <a:off x="166680" y="2308320"/>
            <a:ext cx="8810280" cy="98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82880" algn="ctr">
              <a:lnSpc>
                <a:spcPct val="100000"/>
              </a:lnSpc>
              <a:tabLst>
                <a:tab pos="0" algn="l"/>
              </a:tabLst>
            </a:pPr>
            <a:r>
              <a:rPr lang="ru-RU" sz="3200" b="1" strike="noStrike" spc="-1">
                <a:solidFill>
                  <a:srgbClr val="404040"/>
                </a:solidFill>
                <a:latin typeface="Trebuchet MS"/>
              </a:rPr>
              <a:t>Схемы взлома </a:t>
            </a:r>
            <a:r>
              <a:t/>
            </a:r>
            <a:br/>
            <a:r>
              <a:rPr lang="ru-RU" sz="3200" b="1" strike="noStrike" spc="-1">
                <a:solidFill>
                  <a:srgbClr val="404040"/>
                </a:solidFill>
                <a:latin typeface="Trebuchet MS"/>
              </a:rPr>
              <a:t>и защита от них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01" name="Объект 5"/>
          <p:cNvPicPr/>
          <p:nvPr/>
        </p:nvPicPr>
        <p:blipFill>
          <a:blip r:embed="rId4"/>
          <a:stretch/>
        </p:blipFill>
        <p:spPr>
          <a:xfrm>
            <a:off x="6156000" y="2350440"/>
            <a:ext cx="551880" cy="58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712800" y="105840"/>
            <a:ext cx="7920000" cy="95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Основные схемы взлома портала «Госуслуги»</a:t>
            </a:r>
            <a:r>
              <a:rPr lang="en-US" sz="2400" b="1" strike="noStrike" spc="-1">
                <a:solidFill>
                  <a:srgbClr val="404040"/>
                </a:solidFill>
                <a:latin typeface="Trebuchet MS"/>
              </a:rPr>
              <a:t>: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03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4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05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ustomShape 4"/>
          <p:cNvSpPr/>
          <p:nvPr/>
        </p:nvSpPr>
        <p:spPr>
          <a:xfrm>
            <a:off x="467640" y="1059480"/>
            <a:ext cx="7560000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Звонок от работника сотового </a:t>
            </a:r>
            <a:r>
              <a:rPr lang="ru-RU" sz="24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оператора, работника медицинского учреждения, работника </a:t>
            </a:r>
            <a:r>
              <a:rPr lang="ru-RU" sz="2400" b="0" strike="noStrike" spc="-1" smtClean="0">
                <a:solidFill>
                  <a:srgbClr val="000000"/>
                </a:solidFill>
                <a:latin typeface="Arial"/>
                <a:ea typeface="DejaVu Sans"/>
              </a:rPr>
              <a:t>пенсионного фонда, </a:t>
            </a:r>
            <a:endParaRPr lang="ru-RU" sz="2400" b="0" strike="noStrike" spc="-1" dirty="0"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Переоформление 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SIM-</a:t>
            </a:r>
            <a:r>
              <a:rPr lang="ru-RU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карты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07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712800" y="124200"/>
            <a:ext cx="7920000" cy="93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1. Звонок от работника сотового оператора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09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0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11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4"/>
          <p:cNvSpPr/>
          <p:nvPr/>
        </p:nvSpPr>
        <p:spPr>
          <a:xfrm>
            <a:off x="251640" y="955080"/>
            <a:ext cx="3311640" cy="39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Поступает телефонный звонок от оператора сотовой связи, сообщают что необходимо продлить срок действия 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SIM</a:t>
            </a: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-карты или обновить паспортные данные.</a:t>
            </a:r>
            <a:r>
              <a:t/>
            </a:r>
            <a:br/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1600" b="0" strike="noStrike" spc="-1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После чего в целях подтверждения личности, также под другим предлогом попросят сообщить 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 продиктовать 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SMS</a:t>
            </a: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-код, поступивший на телефон с портала «Госуслуги»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13" name="CustomShape 5"/>
          <p:cNvSpPr/>
          <p:nvPr/>
        </p:nvSpPr>
        <p:spPr>
          <a:xfrm>
            <a:off x="3564000" y="987480"/>
            <a:ext cx="3671640" cy="398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В это время мошенники, зная абонентский номер жертвы, на сайте «Госуслуги» открывают вкладку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: </a:t>
            </a: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«Восстановление пароля».</a:t>
            </a:r>
            <a:endParaRPr lang="ru-RU" sz="1600" b="0" strike="noStrike" spc="-1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Указывают номер жертвы и ждут когда им сообщат код из 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SMS</a:t>
            </a: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r>
              <a:t/>
            </a:r>
            <a:br/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1600" b="0" strike="noStrike" spc="-1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Для личных кабинетов где установлен вход на портал по </a:t>
            </a: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SMS</a:t>
            </a:r>
            <a:r>
              <a:rPr lang="ru-RU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-коду, мошенники просят повторно сообщить код, якобы первый код не действителен и не проходит. </a:t>
            </a:r>
            <a:r>
              <a:rPr lang="ru-RU" sz="1600" b="0" strike="noStrike" spc="-1">
                <a:solidFill>
                  <a:srgbClr val="FF0000"/>
                </a:solidFill>
                <a:latin typeface="Arial"/>
                <a:ea typeface="DejaVu Sans"/>
              </a:rPr>
              <a:t>На самом деле повторно приходит КОД для изменения номера телефона.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14" name="Рисунок 10"/>
          <p:cNvPicPr/>
          <p:nvPr/>
        </p:nvPicPr>
        <p:blipFill>
          <a:blip r:embed="rId3"/>
          <a:srcRect l="5076" t="14611" r="4456" b="61275"/>
          <a:stretch/>
        </p:blipFill>
        <p:spPr>
          <a:xfrm>
            <a:off x="7188120" y="1077840"/>
            <a:ext cx="1942560" cy="1102320"/>
          </a:xfrm>
          <a:prstGeom prst="rect">
            <a:avLst/>
          </a:prstGeom>
          <a:ln>
            <a:noFill/>
          </a:ln>
        </p:spPr>
      </p:pic>
      <p:pic>
        <p:nvPicPr>
          <p:cNvPr id="115" name="Рисунок 11"/>
          <p:cNvPicPr/>
          <p:nvPr/>
        </p:nvPicPr>
        <p:blipFill>
          <a:blip r:embed="rId4"/>
          <a:srcRect l="10815" r="14661" b="31483"/>
          <a:stretch/>
        </p:blipFill>
        <p:spPr>
          <a:xfrm>
            <a:off x="7188120" y="3038760"/>
            <a:ext cx="1871640" cy="1325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712800" y="105840"/>
            <a:ext cx="7920000" cy="95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2. Переоформление </a:t>
            </a:r>
            <a:r>
              <a:rPr lang="en-US" sz="2400" b="1" strike="noStrike" spc="-1">
                <a:solidFill>
                  <a:srgbClr val="404040"/>
                </a:solidFill>
                <a:latin typeface="Trebuchet MS"/>
              </a:rPr>
              <a:t>SIM</a:t>
            </a: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-карты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17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8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19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0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sp>
        <p:nvSpPr>
          <p:cNvPr id="121" name="CustomShape 4"/>
          <p:cNvSpPr/>
          <p:nvPr/>
        </p:nvSpPr>
        <p:spPr>
          <a:xfrm>
            <a:off x="395640" y="1059480"/>
            <a:ext cx="5040000" cy="3381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SIM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-карта оператора сотовой связи может быть  переоформлена через 2-6 месяцев после прекращения пользования предыдущим абонентом.</a:t>
            </a:r>
            <a:r>
              <a:t/>
            </a:r>
            <a:br/>
            <a:r>
              <a:t/>
            </a:r>
            <a:br/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Тем самым, предоставляя возможность новому пользователю восстановить доступ к личному кабинету от 	портала «Госуслуги», путем ввода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SMS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-кодов, поступивших на перевыпущенный номер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SIM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-карты, что и делают злоумышленники.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22" name="Picture 2"/>
          <p:cNvPicPr/>
          <p:nvPr/>
        </p:nvPicPr>
        <p:blipFill>
          <a:blip r:embed="rId4"/>
          <a:stretch/>
        </p:blipFill>
        <p:spPr>
          <a:xfrm>
            <a:off x="5607000" y="1123920"/>
            <a:ext cx="2499120" cy="2499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404040"/>
                </a:solidFill>
                <a:latin typeface="Trebuchet MS"/>
              </a:rPr>
              <a:t>Признаки взлома личного кабинета портала «Госуслуги»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24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5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26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7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pic>
        <p:nvPicPr>
          <p:cNvPr id="128" name="Рисунок 7"/>
          <p:cNvPicPr/>
          <p:nvPr/>
        </p:nvPicPr>
        <p:blipFill>
          <a:blip r:embed="rId4"/>
          <a:stretch/>
        </p:blipFill>
        <p:spPr>
          <a:xfrm>
            <a:off x="982080" y="922680"/>
            <a:ext cx="1978920" cy="3958920"/>
          </a:xfrm>
          <a:prstGeom prst="rect">
            <a:avLst/>
          </a:prstGeom>
          <a:ln>
            <a:noFill/>
          </a:ln>
        </p:spPr>
      </p:pic>
      <p:pic>
        <p:nvPicPr>
          <p:cNvPr id="129" name="Рисунок 8"/>
          <p:cNvPicPr/>
          <p:nvPr/>
        </p:nvPicPr>
        <p:blipFill>
          <a:blip r:embed="rId5"/>
          <a:stretch/>
        </p:blipFill>
        <p:spPr>
          <a:xfrm>
            <a:off x="6085800" y="909720"/>
            <a:ext cx="1985400" cy="3971520"/>
          </a:xfrm>
          <a:prstGeom prst="rect">
            <a:avLst/>
          </a:prstGeom>
          <a:ln>
            <a:noFill/>
          </a:ln>
        </p:spPr>
      </p:pic>
      <p:pic>
        <p:nvPicPr>
          <p:cNvPr id="130" name="Рисунок 9"/>
          <p:cNvPicPr/>
          <p:nvPr/>
        </p:nvPicPr>
        <p:blipFill>
          <a:blip r:embed="rId6"/>
          <a:stretch/>
        </p:blipFill>
        <p:spPr>
          <a:xfrm>
            <a:off x="3536640" y="942840"/>
            <a:ext cx="1986840" cy="3967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Line 1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2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33" name="Line 2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4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pic>
        <p:nvPicPr>
          <p:cNvPr id="135" name="Рисунок 7"/>
          <p:cNvPicPr/>
          <p:nvPr/>
        </p:nvPicPr>
        <p:blipFill>
          <a:blip r:embed="rId4"/>
          <a:stretch/>
        </p:blipFill>
        <p:spPr>
          <a:xfrm>
            <a:off x="1187640" y="1410120"/>
            <a:ext cx="1730880" cy="3462120"/>
          </a:xfrm>
          <a:prstGeom prst="rect">
            <a:avLst/>
          </a:prstGeom>
          <a:ln>
            <a:noFill/>
          </a:ln>
        </p:spPr>
      </p:pic>
      <p:pic>
        <p:nvPicPr>
          <p:cNvPr id="136" name="Рисунок 8"/>
          <p:cNvPicPr/>
          <p:nvPr/>
        </p:nvPicPr>
        <p:blipFill>
          <a:blip r:embed="rId5"/>
          <a:stretch/>
        </p:blipFill>
        <p:spPr>
          <a:xfrm>
            <a:off x="3999600" y="1410120"/>
            <a:ext cx="3956040" cy="3462120"/>
          </a:xfrm>
          <a:prstGeom prst="rect">
            <a:avLst/>
          </a:prstGeom>
          <a:ln>
            <a:noFill/>
          </a:ln>
        </p:spPr>
      </p:pic>
      <p:sp>
        <p:nvSpPr>
          <p:cNvPr id="137" name="CustomShape 3"/>
          <p:cNvSpPr/>
          <p:nvPr/>
        </p:nvSpPr>
        <p:spPr>
          <a:xfrm>
            <a:off x="643680" y="1026000"/>
            <a:ext cx="2818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Без признаков взлома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8" name="CustomShape 4"/>
          <p:cNvSpPr/>
          <p:nvPr/>
        </p:nvSpPr>
        <p:spPr>
          <a:xfrm>
            <a:off x="4717440" y="1039680"/>
            <a:ext cx="252036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С признаками взлома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9" name="CustomShape 5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404040"/>
                </a:solidFill>
                <a:latin typeface="Trebuchet MS"/>
                <a:ea typeface="DejaVu Sans"/>
              </a:rPr>
              <a:t>Признаки взлома личного кабинета портала «Госуслуги»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40" name="CustomShape 6"/>
          <p:cNvSpPr/>
          <p:nvPr/>
        </p:nvSpPr>
        <p:spPr>
          <a:xfrm rot="16200000" flipH="1">
            <a:off x="-432720" y="1679040"/>
            <a:ext cx="1799640" cy="72288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ustomShape 7"/>
          <p:cNvSpPr/>
          <p:nvPr/>
        </p:nvSpPr>
        <p:spPr>
          <a:xfrm rot="16200000" flipH="1" flipV="1">
            <a:off x="7456320" y="1702080"/>
            <a:ext cx="1799640" cy="72288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ln>
            <a:solidFill>
              <a:srgbClr val="1E2E6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712800" y="105840"/>
            <a:ext cx="7920000" cy="95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Как обезопасить личный кабинет от взлома</a:t>
            </a:r>
            <a:r>
              <a:rPr lang="en-US" sz="2400" b="1" strike="noStrike" spc="-1">
                <a:solidFill>
                  <a:srgbClr val="404040"/>
                </a:solidFill>
                <a:latin typeface="Trebuchet MS"/>
              </a:rPr>
              <a:t>?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43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4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45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6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sp>
        <p:nvSpPr>
          <p:cNvPr id="147" name="CustomShape 4"/>
          <p:cNvSpPr/>
          <p:nvPr/>
        </p:nvSpPr>
        <p:spPr>
          <a:xfrm>
            <a:off x="539640" y="1113840"/>
            <a:ext cx="8093520" cy="25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Никому не сообщайте код из 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SMS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-сообщения, поступившего с портала «Госуслуги»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r>
              <a:t/>
            </a:r>
            <a:br/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20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Настроить двухэтапную аутентификацию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r>
              <a:t/>
            </a:r>
            <a:br/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20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Отозвать неизвестные для вас согласия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в личном кабинете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r>
              <a:t/>
            </a:r>
            <a:br/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ru-RU" sz="2000" b="0" strike="noStrike" spc="-1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Trebuchet MS"/>
              <a:buAutoNum type="arabicPeriod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Регулярно, раз в полгода необходимо менять пароли доступа.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Дополнительная защита личного кабинета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49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0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51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2" name="Рисунок 7"/>
          <p:cNvPicPr/>
          <p:nvPr/>
        </p:nvPicPr>
        <p:blipFill>
          <a:blip r:embed="rId3"/>
          <a:stretch/>
        </p:blipFill>
        <p:spPr>
          <a:xfrm>
            <a:off x="517320" y="947880"/>
            <a:ext cx="1955880" cy="3912480"/>
          </a:xfrm>
          <a:prstGeom prst="rect">
            <a:avLst/>
          </a:prstGeom>
          <a:ln>
            <a:noFill/>
          </a:ln>
        </p:spPr>
      </p:pic>
      <p:pic>
        <p:nvPicPr>
          <p:cNvPr id="153" name="Рисунок 8"/>
          <p:cNvPicPr/>
          <p:nvPr/>
        </p:nvPicPr>
        <p:blipFill>
          <a:blip r:embed="rId4"/>
          <a:stretch/>
        </p:blipFill>
        <p:spPr>
          <a:xfrm>
            <a:off x="4633200" y="943200"/>
            <a:ext cx="1955880" cy="3912480"/>
          </a:xfrm>
          <a:prstGeom prst="rect">
            <a:avLst/>
          </a:prstGeom>
          <a:ln>
            <a:noFill/>
          </a:ln>
        </p:spPr>
      </p:pic>
      <p:pic>
        <p:nvPicPr>
          <p:cNvPr id="154" name="Рисунок 9"/>
          <p:cNvPicPr/>
          <p:nvPr/>
        </p:nvPicPr>
        <p:blipFill>
          <a:blip r:embed="rId5"/>
          <a:stretch/>
        </p:blipFill>
        <p:spPr>
          <a:xfrm>
            <a:off x="6690960" y="943200"/>
            <a:ext cx="1955880" cy="3912480"/>
          </a:xfrm>
          <a:prstGeom prst="rect">
            <a:avLst/>
          </a:prstGeom>
          <a:ln>
            <a:noFill/>
          </a:ln>
        </p:spPr>
      </p:pic>
      <p:pic>
        <p:nvPicPr>
          <p:cNvPr id="155" name="Рисунок 10"/>
          <p:cNvPicPr/>
          <p:nvPr/>
        </p:nvPicPr>
        <p:blipFill>
          <a:blip r:embed="rId6"/>
          <a:stretch/>
        </p:blipFill>
        <p:spPr>
          <a:xfrm>
            <a:off x="2575080" y="955080"/>
            <a:ext cx="1955880" cy="3905280"/>
          </a:xfrm>
          <a:prstGeom prst="rect">
            <a:avLst/>
          </a:prstGeom>
          <a:ln>
            <a:noFill/>
          </a:ln>
        </p:spPr>
      </p:pic>
      <p:pic>
        <p:nvPicPr>
          <p:cNvPr id="156" name="Объект 5"/>
          <p:cNvPicPr/>
          <p:nvPr/>
        </p:nvPicPr>
        <p:blipFill>
          <a:blip r:embed="rId7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Дополнительная защита личного кабинета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9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60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1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pic>
        <p:nvPicPr>
          <p:cNvPr id="162" name="Рисунок 7"/>
          <p:cNvPicPr/>
          <p:nvPr/>
        </p:nvPicPr>
        <p:blipFill>
          <a:blip r:embed="rId4"/>
          <a:stretch/>
        </p:blipFill>
        <p:spPr>
          <a:xfrm>
            <a:off x="588240" y="925920"/>
            <a:ext cx="1966680" cy="3934080"/>
          </a:xfrm>
          <a:prstGeom prst="rect">
            <a:avLst/>
          </a:prstGeom>
          <a:ln>
            <a:noFill/>
          </a:ln>
        </p:spPr>
      </p:pic>
      <p:sp>
        <p:nvSpPr>
          <p:cNvPr id="163" name="CustomShape 4"/>
          <p:cNvSpPr/>
          <p:nvPr/>
        </p:nvSpPr>
        <p:spPr>
          <a:xfrm>
            <a:off x="2771640" y="967320"/>
            <a:ext cx="6204960" cy="219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Функция входа с двухэтапной аутентификацией.</a:t>
            </a:r>
            <a:r>
              <a:t/>
            </a:r>
            <a:br/>
            <a:r>
              <a:t/>
            </a:r>
            <a:br/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Войти в личный кабинет с помощью одного только логина и пароля будет недостаточно, при каждом входе в личный кабинет необходимо вводить одноразовый код, поступающий в виде 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SMS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-сообщения.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Дополнительная защита личного кабинета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5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6" name="Picture 5" descr="C:\Users\Елена\Desktop\10\Орел.gif"/>
          <p:cNvPicPr/>
          <p:nvPr/>
        </p:nvPicPr>
        <p:blipFill>
          <a:blip r:embed="rId3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67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8" name="Объект 5"/>
          <p:cNvPicPr/>
          <p:nvPr/>
        </p:nvPicPr>
        <p:blipFill>
          <a:blip r:embed="rId4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sp>
        <p:nvSpPr>
          <p:cNvPr id="169" name="CustomShape 4"/>
          <p:cNvSpPr/>
          <p:nvPr/>
        </p:nvSpPr>
        <p:spPr>
          <a:xfrm>
            <a:off x="4247640" y="967320"/>
            <a:ext cx="4728960" cy="252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Функция восстановления доступа контрольным вопросом.</a:t>
            </a:r>
            <a:r>
              <a:t/>
            </a:r>
            <a:br/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После переоформления </a:t>
            </a: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SIM</a:t>
            </a: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-карты, мошенники не смогут восстановить доступ к личному кабинету, так как они не знают ответ на контрольный вопрос.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170" name="Рисунок 3"/>
          <p:cNvPicPr/>
          <p:nvPr/>
        </p:nvPicPr>
        <p:blipFill>
          <a:blip r:embed="rId5"/>
          <a:stretch/>
        </p:blipFill>
        <p:spPr>
          <a:xfrm>
            <a:off x="19440" y="915480"/>
            <a:ext cx="1991520" cy="3984120"/>
          </a:xfrm>
          <a:prstGeom prst="rect">
            <a:avLst/>
          </a:prstGeom>
          <a:ln>
            <a:noFill/>
          </a:ln>
        </p:spPr>
      </p:pic>
      <p:pic>
        <p:nvPicPr>
          <p:cNvPr id="171" name="Рисунок 5"/>
          <p:cNvPicPr/>
          <p:nvPr/>
        </p:nvPicPr>
        <p:blipFill>
          <a:blip r:embed="rId6"/>
          <a:stretch/>
        </p:blipFill>
        <p:spPr>
          <a:xfrm>
            <a:off x="2133720" y="915480"/>
            <a:ext cx="1991520" cy="398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Отзыв согласий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73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4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75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6" name="Рисунок 7"/>
          <p:cNvPicPr/>
          <p:nvPr/>
        </p:nvPicPr>
        <p:blipFill>
          <a:blip r:embed="rId3"/>
          <a:stretch/>
        </p:blipFill>
        <p:spPr>
          <a:xfrm>
            <a:off x="507240" y="983520"/>
            <a:ext cx="1971360" cy="3943440"/>
          </a:xfrm>
          <a:prstGeom prst="rect">
            <a:avLst/>
          </a:prstGeom>
          <a:ln>
            <a:noFill/>
          </a:ln>
        </p:spPr>
      </p:pic>
      <p:pic>
        <p:nvPicPr>
          <p:cNvPr id="177" name="Рисунок 8"/>
          <p:cNvPicPr/>
          <p:nvPr/>
        </p:nvPicPr>
        <p:blipFill>
          <a:blip r:embed="rId4"/>
          <a:stretch/>
        </p:blipFill>
        <p:spPr>
          <a:xfrm>
            <a:off x="4670280" y="967680"/>
            <a:ext cx="1967760" cy="3936600"/>
          </a:xfrm>
          <a:prstGeom prst="rect">
            <a:avLst/>
          </a:prstGeom>
          <a:ln>
            <a:noFill/>
          </a:ln>
        </p:spPr>
      </p:pic>
      <p:pic>
        <p:nvPicPr>
          <p:cNvPr id="178" name="Рисунок 9"/>
          <p:cNvPicPr/>
          <p:nvPr/>
        </p:nvPicPr>
        <p:blipFill>
          <a:blip r:embed="rId5"/>
          <a:stretch/>
        </p:blipFill>
        <p:spPr>
          <a:xfrm>
            <a:off x="6741000" y="944640"/>
            <a:ext cx="1979280" cy="3959280"/>
          </a:xfrm>
          <a:prstGeom prst="rect">
            <a:avLst/>
          </a:prstGeom>
          <a:ln>
            <a:noFill/>
          </a:ln>
        </p:spPr>
      </p:pic>
      <p:pic>
        <p:nvPicPr>
          <p:cNvPr id="179" name="Объект 5"/>
          <p:cNvPicPr/>
          <p:nvPr/>
        </p:nvPicPr>
        <p:blipFill>
          <a:blip r:embed="rId6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pic>
        <p:nvPicPr>
          <p:cNvPr id="180" name="Рисунок 11"/>
          <p:cNvPicPr/>
          <p:nvPr/>
        </p:nvPicPr>
        <p:blipFill>
          <a:blip r:embed="rId7"/>
          <a:stretch/>
        </p:blipFill>
        <p:spPr>
          <a:xfrm>
            <a:off x="2598840" y="972000"/>
            <a:ext cx="1951560" cy="3903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Отзыв согласий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82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3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84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5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pic>
        <p:nvPicPr>
          <p:cNvPr id="186" name="Рисунок 11"/>
          <p:cNvPicPr/>
          <p:nvPr/>
        </p:nvPicPr>
        <p:blipFill>
          <a:blip r:embed="rId4"/>
          <a:stretch/>
        </p:blipFill>
        <p:spPr>
          <a:xfrm>
            <a:off x="1554480" y="957240"/>
            <a:ext cx="1977120" cy="3954960"/>
          </a:xfrm>
          <a:prstGeom prst="rect">
            <a:avLst/>
          </a:prstGeom>
          <a:ln>
            <a:noFill/>
          </a:ln>
        </p:spPr>
      </p:pic>
      <p:pic>
        <p:nvPicPr>
          <p:cNvPr id="187" name="Рисунок 12"/>
          <p:cNvPicPr/>
          <p:nvPr/>
        </p:nvPicPr>
        <p:blipFill>
          <a:blip r:embed="rId5"/>
          <a:stretch/>
        </p:blipFill>
        <p:spPr>
          <a:xfrm>
            <a:off x="3633480" y="957240"/>
            <a:ext cx="1977120" cy="3954960"/>
          </a:xfrm>
          <a:prstGeom prst="rect">
            <a:avLst/>
          </a:prstGeom>
          <a:ln>
            <a:noFill/>
          </a:ln>
        </p:spPr>
      </p:pic>
      <p:pic>
        <p:nvPicPr>
          <p:cNvPr id="188" name="Рисунок 13"/>
          <p:cNvPicPr/>
          <p:nvPr/>
        </p:nvPicPr>
        <p:blipFill>
          <a:blip r:embed="rId6"/>
          <a:stretch/>
        </p:blipFill>
        <p:spPr>
          <a:xfrm>
            <a:off x="5724000" y="957240"/>
            <a:ext cx="1977120" cy="3954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Способ открепления номера телефона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90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1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192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3" name="Рисунок 7"/>
          <p:cNvPicPr/>
          <p:nvPr/>
        </p:nvPicPr>
        <p:blipFill>
          <a:blip r:embed="rId3"/>
          <a:stretch/>
        </p:blipFill>
        <p:spPr>
          <a:xfrm>
            <a:off x="510120" y="955080"/>
            <a:ext cx="1972800" cy="3946320"/>
          </a:xfrm>
          <a:prstGeom prst="rect">
            <a:avLst/>
          </a:prstGeom>
          <a:ln>
            <a:noFill/>
          </a:ln>
        </p:spPr>
      </p:pic>
      <p:pic>
        <p:nvPicPr>
          <p:cNvPr id="194" name="Рисунок 8"/>
          <p:cNvPicPr/>
          <p:nvPr/>
        </p:nvPicPr>
        <p:blipFill>
          <a:blip r:embed="rId4"/>
          <a:stretch/>
        </p:blipFill>
        <p:spPr>
          <a:xfrm>
            <a:off x="2582280" y="955080"/>
            <a:ext cx="1972800" cy="3939480"/>
          </a:xfrm>
          <a:prstGeom prst="rect">
            <a:avLst/>
          </a:prstGeom>
          <a:ln>
            <a:noFill/>
          </a:ln>
        </p:spPr>
      </p:pic>
      <p:pic>
        <p:nvPicPr>
          <p:cNvPr id="195" name="Рисунок 9"/>
          <p:cNvPicPr/>
          <p:nvPr/>
        </p:nvPicPr>
        <p:blipFill>
          <a:blip r:embed="rId5"/>
          <a:stretch/>
        </p:blipFill>
        <p:spPr>
          <a:xfrm>
            <a:off x="4673160" y="955080"/>
            <a:ext cx="1972800" cy="3953520"/>
          </a:xfrm>
          <a:prstGeom prst="rect">
            <a:avLst/>
          </a:prstGeom>
          <a:ln>
            <a:noFill/>
          </a:ln>
        </p:spPr>
      </p:pic>
      <p:pic>
        <p:nvPicPr>
          <p:cNvPr id="196" name="Рисунок 10"/>
          <p:cNvPicPr/>
          <p:nvPr/>
        </p:nvPicPr>
        <p:blipFill>
          <a:blip r:embed="rId6"/>
          <a:stretch/>
        </p:blipFill>
        <p:spPr>
          <a:xfrm>
            <a:off x="6751440" y="948960"/>
            <a:ext cx="1969200" cy="3946320"/>
          </a:xfrm>
          <a:prstGeom prst="rect">
            <a:avLst/>
          </a:prstGeom>
          <a:ln>
            <a:noFill/>
          </a:ln>
        </p:spPr>
      </p:pic>
      <p:pic>
        <p:nvPicPr>
          <p:cNvPr id="197" name="Объект 5"/>
          <p:cNvPicPr/>
          <p:nvPr/>
        </p:nvPicPr>
        <p:blipFill>
          <a:blip r:embed="rId7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712800" y="141840"/>
            <a:ext cx="7920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404040"/>
                </a:solidFill>
                <a:latin typeface="Trebuchet MS"/>
              </a:rPr>
              <a:t>Способ открепления номера телефона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99" name="Line 2"/>
          <p:cNvSpPr/>
          <p:nvPr/>
        </p:nvSpPr>
        <p:spPr>
          <a:xfrm>
            <a:off x="0" y="5037480"/>
            <a:ext cx="9144000" cy="0"/>
          </a:xfrm>
          <a:prstGeom prst="line">
            <a:avLst/>
          </a:prstGeom>
          <a:ln w="20304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0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-10800" y="51480"/>
            <a:ext cx="1197720" cy="573480"/>
          </a:xfrm>
          <a:prstGeom prst="rect">
            <a:avLst/>
          </a:prstGeom>
          <a:ln w="9360">
            <a:noFill/>
          </a:ln>
        </p:spPr>
      </p:pic>
      <p:sp>
        <p:nvSpPr>
          <p:cNvPr id="201" name="Line 3"/>
          <p:cNvSpPr/>
          <p:nvPr/>
        </p:nvSpPr>
        <p:spPr>
          <a:xfrm>
            <a:off x="0" y="790200"/>
            <a:ext cx="9163440" cy="0"/>
          </a:xfrm>
          <a:prstGeom prst="line">
            <a:avLst/>
          </a:prstGeom>
          <a:ln w="20304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2" name="Объект 5"/>
          <p:cNvPicPr/>
          <p:nvPr/>
        </p:nvPicPr>
        <p:blipFill>
          <a:blip r:embed="rId3"/>
          <a:stretch/>
        </p:blipFill>
        <p:spPr>
          <a:xfrm>
            <a:off x="8106840" y="3592800"/>
            <a:ext cx="870120" cy="916920"/>
          </a:xfrm>
          <a:prstGeom prst="rect">
            <a:avLst/>
          </a:prstGeom>
          <a:ln>
            <a:noFill/>
          </a:ln>
        </p:spPr>
      </p:pic>
      <p:pic>
        <p:nvPicPr>
          <p:cNvPr id="203" name="Рисунок 11"/>
          <p:cNvPicPr/>
          <p:nvPr/>
        </p:nvPicPr>
        <p:blipFill>
          <a:blip r:embed="rId4"/>
          <a:stretch/>
        </p:blipFill>
        <p:spPr>
          <a:xfrm>
            <a:off x="3593520" y="969480"/>
            <a:ext cx="1956240" cy="3920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Line 1"/>
          <p:cNvSpPr/>
          <p:nvPr/>
        </p:nvSpPr>
        <p:spPr>
          <a:xfrm>
            <a:off x="0" y="141480"/>
            <a:ext cx="9144000" cy="0"/>
          </a:xfrm>
          <a:prstGeom prst="line">
            <a:avLst/>
          </a:prstGeom>
          <a:ln w="222120">
            <a:solidFill>
              <a:schemeClr val="tx2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5" name="Picture 5" descr="C:\Users\Елена\Desktop\10\Орел.gif"/>
          <p:cNvPicPr/>
          <p:nvPr/>
        </p:nvPicPr>
        <p:blipFill>
          <a:blip r:embed="rId2"/>
          <a:stretch/>
        </p:blipFill>
        <p:spPr>
          <a:xfrm>
            <a:off x="3708000" y="513360"/>
            <a:ext cx="1727640" cy="799200"/>
          </a:xfrm>
          <a:prstGeom prst="rect">
            <a:avLst/>
          </a:prstGeom>
          <a:ln w="9360">
            <a:noFill/>
          </a:ln>
        </p:spPr>
      </p:pic>
      <p:sp>
        <p:nvSpPr>
          <p:cNvPr id="206" name="Line 2"/>
          <p:cNvSpPr/>
          <p:nvPr/>
        </p:nvSpPr>
        <p:spPr>
          <a:xfrm>
            <a:off x="0" y="3435840"/>
            <a:ext cx="9144000" cy="0"/>
          </a:xfrm>
          <a:prstGeom prst="line">
            <a:avLst/>
          </a:prstGeom>
          <a:ln w="108000">
            <a:solidFill>
              <a:schemeClr val="accent6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" name="Line 3"/>
          <p:cNvSpPr/>
          <p:nvPr/>
        </p:nvSpPr>
        <p:spPr>
          <a:xfrm>
            <a:off x="0" y="4897080"/>
            <a:ext cx="9144000" cy="0"/>
          </a:xfrm>
          <a:prstGeom prst="line">
            <a:avLst/>
          </a:prstGeom>
          <a:ln w="44460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4"/>
          <p:cNvSpPr/>
          <p:nvPr/>
        </p:nvSpPr>
        <p:spPr>
          <a:xfrm>
            <a:off x="-9360" y="4563360"/>
            <a:ext cx="9143280" cy="43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МВД по Республике Бурятия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209" name="Picture 2" descr="C:\Мои документы\Личное\Коллегии\2009\1 полугодие\Оформление\Заготовки\Карта Бурятии белая copy.gif"/>
          <p:cNvPicPr/>
          <p:nvPr/>
        </p:nvPicPr>
        <p:blipFill>
          <a:blip r:embed="rId3"/>
          <a:stretch/>
        </p:blipFill>
        <p:spPr>
          <a:xfrm>
            <a:off x="423000" y="4596480"/>
            <a:ext cx="713520" cy="492120"/>
          </a:xfrm>
          <a:prstGeom prst="rect">
            <a:avLst/>
          </a:prstGeom>
          <a:ln>
            <a:noFill/>
          </a:ln>
          <a:effectLst>
            <a:outerShdw blurRad="292100" dist="138988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0" name="CustomShape 5"/>
          <p:cNvSpPr/>
          <p:nvPr/>
        </p:nvSpPr>
        <p:spPr>
          <a:xfrm>
            <a:off x="166680" y="2308320"/>
            <a:ext cx="8810280" cy="98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82880" algn="ctr">
              <a:lnSpc>
                <a:spcPct val="100000"/>
              </a:lnSpc>
              <a:tabLst>
                <a:tab pos="0" algn="l"/>
              </a:tabLst>
            </a:pPr>
            <a:r>
              <a:rPr lang="ru-RU" sz="3200" b="1" strike="noStrike" spc="-1">
                <a:solidFill>
                  <a:srgbClr val="404040"/>
                </a:solidFill>
                <a:latin typeface="Trebuchet MS"/>
              </a:rPr>
              <a:t>Схемы взлома </a:t>
            </a:r>
            <a:r>
              <a:t/>
            </a:r>
            <a:br/>
            <a:r>
              <a:rPr lang="ru-RU" sz="3200" b="1" strike="noStrike" spc="-1">
                <a:solidFill>
                  <a:srgbClr val="404040"/>
                </a:solidFill>
                <a:latin typeface="Trebuchet MS"/>
              </a:rPr>
              <a:t>и защита от них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211" name="Объект 5"/>
          <p:cNvPicPr/>
          <p:nvPr/>
        </p:nvPicPr>
        <p:blipFill>
          <a:blip r:embed="rId4"/>
          <a:stretch/>
        </p:blipFill>
        <p:spPr>
          <a:xfrm>
            <a:off x="6156000" y="2350440"/>
            <a:ext cx="551880" cy="58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022</Template>
  <TotalTime>39507</TotalTime>
  <Words>202</Words>
  <Application>Microsoft Office PowerPoint</Application>
  <PresentationFormat>Экран (16:9)</PresentationFormat>
  <Paragraphs>35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DejaVu Sans</vt:lpstr>
      <vt:lpstr>Symbol</vt:lpstr>
      <vt:lpstr>Times New Roman</vt:lpstr>
      <vt:lpstr>Trebuchet MS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 начальника штаба МВД Петушинова  Романа Романовича</dc:title>
  <dc:subject/>
  <dc:creator>user</dc:creator>
  <dc:description/>
  <cp:lastModifiedBy>agaskov7</cp:lastModifiedBy>
  <cp:revision>3829</cp:revision>
  <cp:lastPrinted>2024-10-18T01:28:32Z</cp:lastPrinted>
  <dcterms:created xsi:type="dcterms:W3CDTF">2015-12-21T01:32:53Z</dcterms:created>
  <dcterms:modified xsi:type="dcterms:W3CDTF">2024-10-18T01:32:13Z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MultiDVD Team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Экран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15</vt:i4>
  </property>
</Properties>
</file>